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6"/>
  </p:notesMasterIdLst>
  <p:handoutMasterIdLst>
    <p:handoutMasterId r:id="rId17"/>
  </p:handoutMasterIdLst>
  <p:sldIdLst>
    <p:sldId id="256" r:id="rId5"/>
    <p:sldId id="262" r:id="rId6"/>
    <p:sldId id="263" r:id="rId7"/>
    <p:sldId id="259" r:id="rId8"/>
    <p:sldId id="261" r:id="rId9"/>
    <p:sldId id="264" r:id="rId10"/>
    <p:sldId id="266" r:id="rId11"/>
    <p:sldId id="267" r:id="rId12"/>
    <p:sldId id="268" r:id="rId13"/>
    <p:sldId id="265"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5" autoAdjust="0"/>
    <p:restoredTop sz="88015" autoAdjust="0"/>
  </p:normalViewPr>
  <p:slideViewPr>
    <p:cSldViewPr snapToGrid="0">
      <p:cViewPr varScale="1">
        <p:scale>
          <a:sx n="65" d="100"/>
          <a:sy n="65" d="100"/>
        </p:scale>
        <p:origin x="834"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4.svg"/><Relationship Id="rId1" Type="http://schemas.openxmlformats.org/officeDocument/2006/relationships/image" Target="../media/image9.png"/><Relationship Id="rId6" Type="http://schemas.openxmlformats.org/officeDocument/2006/relationships/image" Target="../media/image18.svg"/><Relationship Id="rId5" Type="http://schemas.openxmlformats.org/officeDocument/2006/relationships/image" Target="../media/image11.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13.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4.svg"/><Relationship Id="rId1" Type="http://schemas.openxmlformats.org/officeDocument/2006/relationships/image" Target="../media/image14.png"/><Relationship Id="rId6" Type="http://schemas.openxmlformats.org/officeDocument/2006/relationships/image" Target="../media/image28.svg"/><Relationship Id="rId5" Type="http://schemas.openxmlformats.org/officeDocument/2006/relationships/image" Target="../media/image16.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4.svg"/><Relationship Id="rId1" Type="http://schemas.openxmlformats.org/officeDocument/2006/relationships/image" Target="../media/image9.png"/><Relationship Id="rId6" Type="http://schemas.openxmlformats.org/officeDocument/2006/relationships/image" Target="../media/image18.svg"/><Relationship Id="rId5" Type="http://schemas.openxmlformats.org/officeDocument/2006/relationships/image" Target="../media/image11.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1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4.svg"/><Relationship Id="rId1" Type="http://schemas.openxmlformats.org/officeDocument/2006/relationships/image" Target="../media/image14.png"/><Relationship Id="rId6" Type="http://schemas.openxmlformats.org/officeDocument/2006/relationships/image" Target="../media/image28.svg"/><Relationship Id="rId5" Type="http://schemas.openxmlformats.org/officeDocument/2006/relationships/image" Target="../media/image16.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dirty="0"/>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dirty="0"/>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dirty="0"/>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t>
        <a:bodyPr/>
        <a:lstStyle/>
        <a:p>
          <a:endParaRPr lang="en-CA"/>
        </a:p>
      </dgm:t>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t>
        <a:bodyPr/>
        <a:lstStyle/>
        <a:p>
          <a:endParaRPr lang="en-CA"/>
        </a:p>
      </dgm:t>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t>
        <a:bodyPr/>
        <a:lstStyle/>
        <a:p>
          <a:endParaRPr lang="en-CA"/>
        </a:p>
      </dgm:t>
    </dgm:pt>
    <dgm:pt modelId="{89CBE9E7-6BCB-4A13-9908-6E05095F63FF}" type="pres">
      <dgm:prSet presAssocID="{17B7CE03-0110-44BA-9B95-FF689C9B8538}" presName="desTx" presStyleLbl="revTx" presStyleIdx="2" presStyleCnt="3">
        <dgm:presLayoutVars/>
      </dgm:prSet>
      <dgm:spPr/>
      <dgm:t>
        <a:bodyPr/>
        <a:lstStyle/>
        <a:p>
          <a:endParaRPr lang="en-CA"/>
        </a:p>
      </dgm:t>
    </dgm:pt>
  </dgm:ptLst>
  <dgm:cxnLst>
    <dgm:cxn modelId="{C5CDBBBB-531F-420F-8300-46BBB7394D9B}" srcId="{256DE442-62D1-4B58-A013-C08E20B97C5A}" destId="{17B7CE03-0110-44BA-9B95-FF689C9B8538}" srcOrd="1" destOrd="0" parTransId="{2C2D99E3-527F-4443-9B52-7E21E1183D11}" sibTransId="{EA982FF8-0A6E-4441-B5D5-9B4A3C1FFBD7}"/>
    <dgm:cxn modelId="{1BB900AD-CE95-4C6D-9E41-842A9B7A65CD}" type="presOf" srcId="{17B7CE03-0110-44BA-9B95-FF689C9B8538}" destId="{D1ABA917-610C-40DF-B5D8-2B328822AF13}"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5C3DF86-E655-44C5-92B5-435CF3966BB5}" type="presOf" srcId="{6CF7C784-1EF5-4C40-89E3-975F5BBF282C}" destId="{960AA631-1056-4A91-9269-905FCA3105B8}" srcOrd="0" destOrd="0" presId="urn:microsoft.com/office/officeart/2018/2/layout/IconVerticalSolidList"/>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E7AC33AB-27B5-4F26-BAD6-1F89CDE06CBB}" type="presOf" srcId="{6A215ED2-3640-4695-9271-89E2B61DE8D1}" destId="{89CBE9E7-6BCB-4A13-9908-6E05095F63FF}" srcOrd="0" destOrd="0" presId="urn:microsoft.com/office/officeart/2018/2/layout/IconVerticalSolidList"/>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t>
        <a:bodyPr/>
        <a:lstStyle/>
        <a:p>
          <a:endParaRPr lang="en-CA"/>
        </a:p>
      </dgm:t>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t>
        <a:bodyPr/>
        <a:lstStyle/>
        <a:p>
          <a:endParaRPr lang="en-CA"/>
        </a:p>
      </dgm:t>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t>
        <a:bodyPr/>
        <a:lstStyle/>
        <a:p>
          <a:endParaRPr lang="en-CA"/>
        </a:p>
      </dgm:t>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t>
        <a:bodyPr/>
        <a:lstStyle/>
        <a:p>
          <a:endParaRPr lang="en-CA"/>
        </a:p>
      </dgm:t>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t>
        <a:bodyPr/>
        <a:lstStyle/>
        <a:p>
          <a:endParaRPr lang="en-CA"/>
        </a:p>
      </dgm:t>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A11E3B12-1828-45A7-86C3-BB85832DF84D}" type="presOf" srcId="{CA077D98-8478-47EA-B6A9-99ACE60C64D4}" destId="{D79B43FC-100B-4A0D-A4D5-0D2D04B99064}"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FAF3F884-F0CF-440F-8CB1-B7648AB1B138}" srcId="{7E5AA53B-3EEE-4DE4-BB81-9044890C2946}" destId="{5605D28D-2CE6-4513-8566-952984E21E14}" srcOrd="2" destOrd="0" parTransId="{EB15AB98-362B-4E70-A3DA-995FC3E8BA79}" sibTransId="{823D1971-2C4D-4EC5-A874-2F463DE37109}"/>
    <dgm:cxn modelId="{0B5DAE5F-BCDC-4BF7-A6E7-CF856886A64D}" srcId="{7E5AA53B-3EEE-4DE4-BB81-9044890C2946}" destId="{6750AC01-D39D-4F3A-9DC8-2A211EE986A2}" srcOrd="0" destOrd="0" parTransId="{720680DC-AAA4-4434-A582-60EBCC5BA355}" sibTransId="{CA077D98-8478-47EA-B6A9-99ACE60C64D4}"/>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t>
        <a:bodyPr/>
        <a:lstStyle/>
        <a:p>
          <a:endParaRPr lang="en-CA"/>
        </a:p>
      </dgm:t>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t>
        <a:bodyPr/>
        <a:lstStyle/>
        <a:p>
          <a:endParaRPr lang="en-CA"/>
        </a:p>
      </dgm:t>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t>
        <a:bodyPr/>
        <a:lstStyle/>
        <a:p>
          <a:endParaRPr lang="en-CA"/>
        </a:p>
      </dgm:t>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t>
        <a:bodyPr/>
        <a:lstStyle/>
        <a:p>
          <a:endParaRPr lang="en-CA"/>
        </a:p>
      </dgm:t>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t>
        <a:bodyPr/>
        <a:lstStyle/>
        <a:p>
          <a:endParaRPr lang="en-CA"/>
        </a:p>
      </dgm:t>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t>
        <a:bodyPr/>
        <a:lstStyle/>
        <a:p>
          <a:endParaRPr lang="en-CA"/>
        </a:p>
      </dgm:t>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29DA474E-5DFA-4C66-882F-319C49ABBB19}" type="presOf" srcId="{6750AC01-D39D-4F3A-9DC8-2A211EE986A2}" destId="{58319267-C71E-43C9-94E1-827D0616C7A7}" srcOrd="0" destOrd="0" presId="urn:microsoft.com/office/officeart/2008/layout/VerticalCurvedList"/>
    <dgm:cxn modelId="{7084AA77-BACB-46CB-AE4A-77B62D3ED1AF}" type="presOf" srcId="{5605D28D-2CE6-4513-8566-952984E21E14}" destId="{E131CE4A-9776-44F4-BC03-867682E21374}"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A11E3B12-1828-45A7-86C3-BB85832DF84D}" type="presOf" srcId="{CA077D98-8478-47EA-B6A9-99ACE60C64D4}" destId="{D79B43FC-100B-4A0D-A4D5-0D2D04B99064}"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FAF3F884-F0CF-440F-8CB1-B7648AB1B138}" srcId="{7E5AA53B-3EEE-4DE4-BB81-9044890C2946}" destId="{5605D28D-2CE6-4513-8566-952984E21E14}" srcOrd="2" destOrd="0" parTransId="{EB15AB98-362B-4E70-A3DA-995FC3E8BA79}" sibTransId="{823D1971-2C4D-4EC5-A874-2F463DE37109}"/>
    <dgm:cxn modelId="{0B5DAE5F-BCDC-4BF7-A6E7-CF856886A64D}" srcId="{7E5AA53B-3EEE-4DE4-BB81-9044890C2946}" destId="{6750AC01-D39D-4F3A-9DC8-2A211EE986A2}" srcOrd="0" destOrd="0" parTransId="{720680DC-AAA4-4434-A582-60EBCC5BA355}" sibTransId="{CA077D98-8478-47EA-B6A9-99ACE60C64D4}"/>
    <dgm:cxn modelId="{F3384AE9-9842-044E-9B73-943F8997C007}" type="presOf" srcId="{F2A30F84-B143-DE4E-8EEF-382A48CD9C25}" destId="{23CE3C91-BAB4-6D4B-8350-813597E8D3FC}"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dirty="0"/>
            <a:t>Distributed</a:t>
          </a:r>
        </a:p>
        <a:p>
          <a:pPr>
            <a:lnSpc>
              <a:spcPct val="100000"/>
            </a:lnSpc>
          </a:pPr>
          <a:r>
            <a:rPr lang="en-ZA" dirty="0"/>
            <a:t>Ledger</a:t>
          </a:r>
          <a:endParaRPr lang="en-US" dirty="0"/>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dirty="0"/>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dirty="0"/>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dirty="0"/>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dirty="0"/>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t>
        <a:bodyPr/>
        <a:lstStyle/>
        <a:p>
          <a:endParaRPr lang="en-CA"/>
        </a:p>
      </dgm:t>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t>
        <a:bodyPr/>
        <a:lstStyle/>
        <a:p>
          <a:endParaRPr lang="en-CA"/>
        </a:p>
      </dgm:t>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t>
        <a:bodyPr/>
        <a:lstStyle/>
        <a:p>
          <a:endParaRPr lang="en-CA"/>
        </a:p>
      </dgm:t>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t>
        <a:bodyPr/>
        <a:lstStyle/>
        <a:p>
          <a:endParaRPr lang="en-CA"/>
        </a:p>
      </dgm:t>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t>
        <a:bodyPr/>
        <a:lstStyle/>
        <a:p>
          <a:endParaRPr lang="en-CA"/>
        </a:p>
      </dgm:t>
    </dgm:pt>
  </dgm:ptLst>
  <dgm:cxnLst>
    <dgm:cxn modelId="{2C7BE4E5-76FE-874F-80CA-2044F871DD8B}" type="presOf" srcId="{141C9A72-CF8D-1044-BD69-7DB16EFD413C}" destId="{E930F09E-9985-479A-A5CD-BF8452CC6C21}"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9A31F895-9189-EE46-B6DF-3FD4B0DFEADD}" type="presOf" srcId="{7D9C16A6-8C48-4165-8DAF-8C957C12A8FA}" destId="{EE627B3D-C98D-4E79-916A-66931154D74F}" srcOrd="0" destOrd="0" presId="urn:microsoft.com/office/officeart/2018/2/layout/IconVerticalSolidList"/>
    <dgm:cxn modelId="{6EBC9770-3846-8442-9837-1315C0070141}" type="presOf" srcId="{76CC3289-2662-43F0-A3C6-BA04A135F08C}" destId="{9B85EEC3-F07F-4E5B-8069-1989CAA77DCA}" srcOrd="0" destOrd="0" presId="urn:microsoft.com/office/officeart/2018/2/layout/IconVerticalSolidList"/>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DB869B00-D96A-3A47-B132-150809F737D4}" srcId="{7D9C16A6-8C48-4165-8DAF-8C957C12A8FA}" destId="{00A9338C-B89D-4D42-B3E8-281A9E576C9A}" srcOrd="4" destOrd="0" parTransId="{24EAE81B-FE56-D548-9D11-E6BF4BCBFAD6}" sibTransId="{7DEC1430-C154-A04E-ADA7-A7B390B6F7A8}"/>
    <dgm:cxn modelId="{C4BA385D-31ED-40EF-A5D6-98DFBA64E71A}" srcId="{7D9C16A6-8C48-4165-8DAF-8C957C12A8FA}" destId="{701D68F5-42F8-47BC-8FED-84C50F595DF0}" srcOrd="0" destOrd="0" parTransId="{9617668C-C38C-4017-8DDF-37855B15D110}" sibTransId="{0C95B389-AC0C-4055-9AA3-38815EFC8B0A}"/>
    <dgm:cxn modelId="{C56D573E-5BEC-1745-92B9-3E612AC4747B}" type="presOf" srcId="{91A66877-AC1C-46D9-BF2C-6024B638DEA9}" destId="{1D4C18A5-7BFF-441A-BB61-A9AAC50B79E0}" srcOrd="0" destOrd="0" presId="urn:microsoft.com/office/officeart/2018/2/layout/IconVerticalSolidList"/>
    <dgm:cxn modelId="{83C55033-5427-4946-BD70-BFC5FF11F0F0}" type="presOf" srcId="{701D68F5-42F8-47BC-8FED-84C50F595DF0}" destId="{1F791060-7B5A-4318-909F-9E6024EB846F}" srcOrd="0" destOrd="0" presId="urn:microsoft.com/office/officeart/2018/2/layout/IconVerticalSolidList"/>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dirty="0"/>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dirty="0"/>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dirty="0"/>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dirty="0"/>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t>
        <a:bodyPr/>
        <a:lstStyle/>
        <a:p>
          <a:endParaRPr lang="en-CA"/>
        </a:p>
      </dgm:t>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t>
        <a:bodyPr/>
        <a:lstStyle/>
        <a:p>
          <a:endParaRPr lang="en-CA"/>
        </a:p>
      </dgm:t>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t>
        <a:bodyPr/>
        <a:lstStyle/>
        <a:p>
          <a:endParaRPr lang="en-CA"/>
        </a:p>
      </dgm:t>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t>
        <a:bodyPr/>
        <a:lstStyle/>
        <a:p>
          <a:endParaRPr lang="en-CA"/>
        </a:p>
      </dgm:t>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t>
        <a:bodyPr/>
        <a:lstStyle/>
        <a:p>
          <a:endParaRPr lang="en-CA"/>
        </a:p>
      </dgm:t>
    </dgm:pt>
  </dgm:ptLst>
  <dgm:cxnLst>
    <dgm:cxn modelId="{419FE27B-6D32-4DE4-A6E3-CAC85B7F319E}" srcId="{2AAE6C82-B9D7-4ECF-8A22-2AAF1D9B1257}" destId="{981EF4FB-A21A-4B04-AD48-687258DA80DB}" srcOrd="0" destOrd="0" parTransId="{0D44D13C-6893-44CF-82F3-391DAA4CC5B8}" sibTransId="{2BA841A8-92D6-48E5-B215-00933F0B8F0B}"/>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013BD48D-43C9-9949-A60A-5F45A6EE6FCF}" type="presOf" srcId="{2AAE6C82-B9D7-4ECF-8A22-2AAF1D9B1257}" destId="{A03F0398-C66F-41CA-A36A-71590FD313FC}" srcOrd="0" destOrd="0" presId="urn:microsoft.com/office/officeart/2018/2/layout/IconVerticalSolidList"/>
    <dgm:cxn modelId="{526F3C45-1422-4ED7-81C6-D6554F16865E}" srcId="{2AAE6C82-B9D7-4ECF-8A22-2AAF1D9B1257}" destId="{3F94BA86-D833-4A82-9CEA-4FCBA9B3B951}" srcOrd="3" destOrd="0" parTransId="{574C9884-3CD3-41ED-BBDC-E2F30AD5B1A6}" sibTransId="{3EEFE12F-D21E-4781-9148-30D068134EB6}"/>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lvl="0" algn="l" defTabSz="933450">
            <a:lnSpc>
              <a:spcPct val="90000"/>
            </a:lnSpc>
            <a:spcBef>
              <a:spcPct val="0"/>
            </a:spcBef>
            <a:spcAft>
              <a:spcPct val="35000"/>
            </a:spcAft>
          </a:pPr>
          <a:r>
            <a:rPr lang="en-US" sz="2100" kern="1200" dirty="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lvl="0" algn="l" defTabSz="933450">
            <a:lnSpc>
              <a:spcPct val="90000"/>
            </a:lnSpc>
            <a:spcBef>
              <a:spcPct val="0"/>
            </a:spcBef>
            <a:spcAft>
              <a:spcPct val="35000"/>
            </a:spcAft>
          </a:pPr>
          <a:r>
            <a:rPr lang="en-US" sz="2100" kern="1200" dirty="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lvl="0" algn="l" defTabSz="711200">
            <a:lnSpc>
              <a:spcPct val="90000"/>
            </a:lnSpc>
            <a:spcBef>
              <a:spcPct val="0"/>
            </a:spcBef>
            <a:spcAft>
              <a:spcPct val="35000"/>
            </a:spcAft>
          </a:pPr>
          <a:r>
            <a:rPr lang="en-US" sz="1600" kern="1200" dirty="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lvl="0" algn="l" defTabSz="1511300">
            <a:lnSpc>
              <a:spcPct val="100000"/>
            </a:lnSpc>
            <a:spcBef>
              <a:spcPct val="0"/>
            </a:spcBef>
            <a:spcAft>
              <a:spcPct val="35000"/>
            </a:spcAft>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lvl="0" algn="l" defTabSz="1511300">
            <a:lnSpc>
              <a:spcPct val="100000"/>
            </a:lnSpc>
            <a:spcBef>
              <a:spcPct val="0"/>
            </a:spcBef>
            <a:spcAft>
              <a:spcPct val="35000"/>
            </a:spcAft>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lvl="0" algn="l" defTabSz="1511300">
            <a:lnSpc>
              <a:spcPct val="100000"/>
            </a:lnSpc>
            <a:spcBef>
              <a:spcPct val="0"/>
            </a:spcBef>
            <a:spcAft>
              <a:spcPct val="35000"/>
            </a:spcAft>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lvl="0" algn="l" defTabSz="1244600">
            <a:lnSpc>
              <a:spcPct val="100000"/>
            </a:lnSpc>
            <a:spcBef>
              <a:spcPct val="0"/>
            </a:spcBef>
            <a:spcAft>
              <a:spcPct val="35000"/>
            </a:spcAft>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lvl="0" algn="l" defTabSz="1244600">
            <a:lnSpc>
              <a:spcPct val="100000"/>
            </a:lnSpc>
            <a:spcBef>
              <a:spcPct val="0"/>
            </a:spcBef>
            <a:spcAft>
              <a:spcPct val="35000"/>
            </a:spcAft>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lvl="0" algn="l" defTabSz="1244600">
            <a:lnSpc>
              <a:spcPct val="100000"/>
            </a:lnSpc>
            <a:spcBef>
              <a:spcPct val="0"/>
            </a:spcBef>
            <a:spcAft>
              <a:spcPct val="35000"/>
            </a:spcAft>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lvl="0" algn="l" defTabSz="1244600">
            <a:lnSpc>
              <a:spcPct val="90000"/>
            </a:lnSpc>
            <a:spcBef>
              <a:spcPct val="0"/>
            </a:spcBef>
            <a:spcAft>
              <a:spcPct val="35000"/>
            </a:spcAft>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lvl="0" algn="l" defTabSz="666750">
            <a:lnSpc>
              <a:spcPct val="100000"/>
            </a:lnSpc>
            <a:spcBef>
              <a:spcPct val="0"/>
            </a:spcBef>
            <a:spcAft>
              <a:spcPct val="35000"/>
            </a:spcAft>
          </a:pPr>
          <a:r>
            <a:rPr lang="en-ZA" sz="1500" kern="1200" dirty="0"/>
            <a:t>Distributed</a:t>
          </a:r>
        </a:p>
        <a:p>
          <a:pPr lvl="0" algn="l" defTabSz="666750">
            <a:lnSpc>
              <a:spcPct val="100000"/>
            </a:lnSpc>
            <a:spcBef>
              <a:spcPct val="0"/>
            </a:spcBef>
            <a:spcAft>
              <a:spcPct val="35000"/>
            </a:spcAft>
          </a:pPr>
          <a:r>
            <a:rPr lang="en-ZA" sz="1500" kern="1200" dirty="0"/>
            <a:t>Ledger</a:t>
          </a:r>
          <a:endParaRPr lang="en-US" sz="1500" kern="1200" dirty="0"/>
        </a:p>
      </dsp:txBody>
      <dsp:txXfrm>
        <a:off x="777577" y="3160"/>
        <a:ext cx="2160282" cy="673226"/>
      </dsp:txXfrm>
    </dsp:sp>
    <dsp:sp modelId="{8766BF58-B9B8-46D0-B05D-A042D0524079}">
      <dsp:nvSpPr>
        <dsp:cNvPr id="0" name=""/>
        <dsp:cNvSpPr/>
      </dsp:nvSpPr>
      <dsp:spPr>
        <a:xfrm>
          <a:off x="0" y="844694"/>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lvl="0" algn="l" defTabSz="666750">
            <a:lnSpc>
              <a:spcPct val="100000"/>
            </a:lnSpc>
            <a:spcBef>
              <a:spcPct val="0"/>
            </a:spcBef>
            <a:spcAft>
              <a:spcPct val="35000"/>
            </a:spcAft>
          </a:pPr>
          <a:r>
            <a:rPr lang="en-US" sz="1500" kern="1200" dirty="0"/>
            <a:t>Automation</a:t>
          </a:r>
        </a:p>
      </dsp:txBody>
      <dsp:txXfrm>
        <a:off x="777577" y="844694"/>
        <a:ext cx="2160282" cy="673226"/>
      </dsp:txXfrm>
    </dsp:sp>
    <dsp:sp modelId="{FFE937CE-7313-4D14-84FB-BFBBF6F0345D}">
      <dsp:nvSpPr>
        <dsp:cNvPr id="0" name=""/>
        <dsp:cNvSpPr/>
      </dsp:nvSpPr>
      <dsp:spPr>
        <a:xfrm>
          <a:off x="0" y="1686228"/>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lvl="0" algn="l" defTabSz="666750">
            <a:lnSpc>
              <a:spcPct val="100000"/>
            </a:lnSpc>
            <a:spcBef>
              <a:spcPct val="0"/>
            </a:spcBef>
            <a:spcAft>
              <a:spcPct val="35000"/>
            </a:spcAft>
          </a:pPr>
          <a:r>
            <a:rPr lang="en-US" sz="1500" kern="1200" dirty="0"/>
            <a:t>Identification</a:t>
          </a:r>
        </a:p>
      </dsp:txBody>
      <dsp:txXfrm>
        <a:off x="777577" y="1686228"/>
        <a:ext cx="2160282" cy="673226"/>
      </dsp:txXfrm>
    </dsp:sp>
    <dsp:sp modelId="{B2FEEE90-7614-4561-A3D0-45F1733F9FC5}">
      <dsp:nvSpPr>
        <dsp:cNvPr id="0" name=""/>
        <dsp:cNvSpPr/>
      </dsp:nvSpPr>
      <dsp:spPr>
        <a:xfrm>
          <a:off x="0" y="2527761"/>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lvl="0" algn="l" defTabSz="666750">
            <a:lnSpc>
              <a:spcPct val="100000"/>
            </a:lnSpc>
            <a:spcBef>
              <a:spcPct val="0"/>
            </a:spcBef>
            <a:spcAft>
              <a:spcPct val="35000"/>
            </a:spcAft>
          </a:pPr>
          <a:r>
            <a:rPr lang="en-US" sz="1500" kern="1200" dirty="0"/>
            <a:t>Encryption </a:t>
          </a:r>
        </a:p>
      </dsp:txBody>
      <dsp:txXfrm>
        <a:off x="777577" y="2527761"/>
        <a:ext cx="2160282" cy="673226"/>
      </dsp:txXfrm>
    </dsp:sp>
    <dsp:sp modelId="{C1EEC1F8-62EA-46E1-8C72-B8323603F2FE}">
      <dsp:nvSpPr>
        <dsp:cNvPr id="0" name=""/>
        <dsp:cNvSpPr/>
      </dsp:nvSpPr>
      <dsp:spPr>
        <a:xfrm>
          <a:off x="0" y="3369295"/>
          <a:ext cx="2937860"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2160282"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lvl="0" algn="l" defTabSz="666750">
            <a:lnSpc>
              <a:spcPct val="100000"/>
            </a:lnSpc>
            <a:spcBef>
              <a:spcPct val="0"/>
            </a:spcBef>
            <a:spcAft>
              <a:spcPct val="35000"/>
            </a:spcAft>
          </a:pPr>
          <a:r>
            <a:rPr lang="en-US" sz="1500" kern="1200" dirty="0"/>
            <a:t>Historical Records</a:t>
          </a:r>
        </a:p>
      </dsp:txBody>
      <dsp:txXfrm>
        <a:off x="777577" y="3369295"/>
        <a:ext cx="2160282"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lvl="0" algn="l" defTabSz="622300">
            <a:lnSpc>
              <a:spcPct val="100000"/>
            </a:lnSpc>
            <a:spcBef>
              <a:spcPct val="0"/>
            </a:spcBef>
            <a:spcAft>
              <a:spcPct val="35000"/>
            </a:spcAft>
          </a:pPr>
          <a:r>
            <a:rPr lang="en-US" sz="1400" kern="1200" dirty="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lvl="0" algn="l" defTabSz="622300">
            <a:lnSpc>
              <a:spcPct val="100000"/>
            </a:lnSpc>
            <a:spcBef>
              <a:spcPct val="0"/>
            </a:spcBef>
            <a:spcAft>
              <a:spcPct val="35000"/>
            </a:spcAft>
          </a:pPr>
          <a:r>
            <a:rPr lang="en-US" sz="1400" kern="1200" dirty="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lvl="0" algn="l" defTabSz="622300">
            <a:lnSpc>
              <a:spcPct val="100000"/>
            </a:lnSpc>
            <a:spcBef>
              <a:spcPct val="0"/>
            </a:spcBef>
            <a:spcAft>
              <a:spcPct val="35000"/>
            </a:spcAft>
          </a:pPr>
          <a:r>
            <a:rPr lang="en-US" sz="1400" kern="1200" dirty="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lvl="0" algn="l" defTabSz="622300">
            <a:lnSpc>
              <a:spcPct val="100000"/>
            </a:lnSpc>
            <a:spcBef>
              <a:spcPct val="0"/>
            </a:spcBef>
            <a:spcAft>
              <a:spcPct val="35000"/>
            </a:spcAft>
          </a:pPr>
          <a:r>
            <a:rPr lang="en-US" sz="1400" kern="1200" dirty="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11/24/2020</a:t>
            </a:fld>
            <a:endParaRPr lang="en-US" dirty="0"/>
          </a:p>
        </p:txBody>
      </p:sp>
      <p:sp>
        <p:nvSpPr>
          <p:cNvPr id="4" name="Footer Placeholder 3">
            <a:extLst>
              <a:ext uri="{FF2B5EF4-FFF2-40B4-BE49-F238E27FC236}">
                <a16:creationId xmlns:a16="http://schemas.microsoft.com/office/drawing/2014/main" xmlns=""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Manjari Shukla</a:t>
            </a:r>
            <a:endParaRPr lang="en-CA" dirty="0"/>
          </a:p>
          <a:p>
            <a:r>
              <a:rPr lang="en-CA" sz="1200" b="1" i="0" kern="1200" dirty="0">
                <a:solidFill>
                  <a:schemeClr val="tx1"/>
                </a:solidFill>
                <a:effectLst/>
                <a:latin typeface="+mn-lt"/>
                <a:ea typeface="+mn-ea"/>
                <a:cs typeface="+mn-cs"/>
              </a:rPr>
              <a:t>Abuubakry Ali,</a:t>
            </a:r>
            <a:r>
              <a:rPr lang="en-CA" dirty="0"/>
              <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Abuu </a:t>
            </a:r>
          </a:p>
          <a:p>
            <a:endParaRPr lang="en-US" dirty="0"/>
          </a:p>
          <a:p>
            <a:endParaRPr lang="en-US" dirty="0"/>
          </a:p>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Speaker: Abuu </a:t>
            </a:r>
          </a:p>
          <a:p>
            <a:pPr rtl="0"/>
            <a:endParaRPr lang="en-CA" sz="1200" b="0" i="0" u="none" strike="noStrike" kern="1200" dirty="0">
              <a:solidFill>
                <a:schemeClr val="tx1"/>
              </a:solidFill>
              <a:effectLst/>
              <a:latin typeface="+mn-lt"/>
              <a:ea typeface="+mn-ea"/>
              <a:cs typeface="+mn-cs"/>
            </a:endParaRP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Manjari Shukla</a:t>
            </a:r>
            <a:endParaRPr lang="en-CA" b="0" dirty="0">
              <a:effectLst/>
            </a:endParaRPr>
          </a:p>
          <a:p>
            <a:r>
              <a:rPr lang="en-CA" sz="1200" b="1" i="0" kern="1200" dirty="0">
                <a:solidFill>
                  <a:schemeClr val="tx1"/>
                </a:solidFill>
                <a:effectLst/>
                <a:latin typeface="+mn-lt"/>
                <a:ea typeface="+mn-ea"/>
                <a:cs typeface="+mn-cs"/>
              </a:rPr>
              <a:t>Abuubakry Ali,</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US" dirty="0"/>
          </a:p>
          <a:p>
            <a:endParaRPr lang="en-US" dirty="0"/>
          </a:p>
          <a:p>
            <a:r>
              <a:rPr lang="en-US" dirty="0"/>
              <a:t> Some predominant issues that are being faced by the current KYC compliances include issues related to corruption, terrorist financing, identity thefts and illegal tax avoidance.</a:t>
            </a:r>
          </a:p>
          <a:p>
            <a:endParaRPr lang="en-US" dirty="0"/>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Jessica</a:t>
            </a:r>
          </a:p>
          <a:p>
            <a:endParaRPr lang="en-CA" dirty="0"/>
          </a:p>
          <a:p>
            <a:endParaRPr lang="en-CA" dirty="0"/>
          </a:p>
          <a:p>
            <a:endParaRPr lang="en-CA" dirty="0"/>
          </a:p>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smtClean="0"/>
              <a:t>analyzed </a:t>
            </a:r>
            <a:r>
              <a:rPr lang="en-US" dirty="0"/>
              <a:t>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a:p>
            <a:endParaRPr lang="en-US" dirty="0"/>
          </a:p>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840408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Jessica</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008412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Speaker: Abuu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clientLoop function is stored on the chain and therefore uses gas </a:t>
            </a:r>
            <a:r>
              <a:rPr lang="en-CA" sz="1200" b="0" i="0" kern="1200" dirty="0" smtClean="0">
                <a:solidFill>
                  <a:schemeClr val="tx1"/>
                </a:solidFill>
                <a:effectLst/>
                <a:latin typeface="+mn-lt"/>
                <a:ea typeface="+mn-ea"/>
                <a:cs typeface="+mn-cs"/>
              </a:rPr>
              <a:t>every time </a:t>
            </a:r>
            <a:r>
              <a:rPr lang="en-CA" sz="1200" b="0" i="0" kern="1200" dirty="0">
                <a:solidFill>
                  <a:schemeClr val="tx1"/>
                </a:solidFill>
                <a:effectLst/>
                <a:latin typeface="+mn-lt"/>
                <a:ea typeface="+mn-ea"/>
                <a:cs typeface="+mn-cs"/>
              </a:rPr>
              <a:t>the administrator needs to pull up a list of expiring reports. This will prove to be very costly as the database increases. Depending on the expected number of users, it may be more gas efficient to use a mapping to manage this function. However, if the database is not expected to be large, then the loop would still make better sense than the mapping as mapping will require more computational power.</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checkvalidity function does not work well on the test environment. Unlike main net, where there is constant activity and transactions </a:t>
            </a:r>
            <a:r>
              <a:rPr lang="en-CA" sz="1200" b="0" i="0" kern="1200" dirty="0" smtClean="0">
                <a:solidFill>
                  <a:schemeClr val="tx1"/>
                </a:solidFill>
                <a:effectLst/>
                <a:latin typeface="+mn-lt"/>
                <a:ea typeface="+mn-ea"/>
                <a:cs typeface="+mn-cs"/>
              </a:rPr>
              <a:t>occurring </a:t>
            </a:r>
            <a:r>
              <a:rPr lang="en-CA" sz="1200" b="0" i="0" kern="1200" dirty="0">
                <a:solidFill>
                  <a:schemeClr val="tx1"/>
                </a:solidFill>
                <a:effectLst/>
                <a:latin typeface="+mn-lt"/>
                <a:ea typeface="+mn-ea"/>
                <a:cs typeface="+mn-cs"/>
              </a:rPr>
              <a:t>in real time, on the test net time is static. It only records time when a transaction is written to the chain. This creates a challenge when we try to use a function that requires us to calculate elapsed time. The code in the contract should work on a live network.</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date format for the end date for each report is stored as a timestamp on the blockchain. If given more time, we could write a function to convert this into human readable form.</a:t>
            </a: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endParaRPr lang="en-CA" sz="1200" b="0" i="0" kern="1200" dirty="0">
              <a:solidFill>
                <a:schemeClr val="tx1"/>
              </a:solidFill>
              <a:effectLst/>
              <a:latin typeface="+mn-lt"/>
              <a:ea typeface="+mn-ea"/>
              <a:cs typeface="+mn-cs"/>
            </a:endParaRPr>
          </a:p>
          <a:p>
            <a:r>
              <a:rPr lang="en-CA" dirty="0"/>
              <a:t/>
            </a:r>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25227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7.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xmlns=""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Manjari Shukla | Abuubakry Ali</a:t>
            </a:r>
          </a:p>
        </p:txBody>
      </p:sp>
      <p:sp>
        <p:nvSpPr>
          <p:cNvPr id="16" name="Title 1">
            <a:extLst>
              <a:ext uri="{FF2B5EF4-FFF2-40B4-BE49-F238E27FC236}">
                <a16:creationId xmlns:a16="http://schemas.microsoft.com/office/drawing/2014/main" xmlns=""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dirty="0">
                <a:solidFill>
                  <a:schemeClr val="bg1"/>
                </a:solidFill>
              </a:rPr>
              <a:t/>
            </a:r>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2000" advTm="15999"/>
    </mc:Choice>
    <mc:Fallback xmlns="">
      <p:transition spd="slow" advTm="159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191">
            <a:extLst>
              <a:ext uri="{FF2B5EF4-FFF2-40B4-BE49-F238E27FC236}">
                <a16:creationId xmlns:a16="http://schemas.microsoft.com/office/drawing/2014/main" xmlns=""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8" name="Rectangle 192">
            <a:extLst>
              <a:ext uri="{FF2B5EF4-FFF2-40B4-BE49-F238E27FC236}">
                <a16:creationId xmlns:a16="http://schemas.microsoft.com/office/drawing/2014/main" xmlns=""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xmlns=""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4" name="Picture 3" descr="Diagram&#10;&#10;Description automatically generated">
            <a:extLst>
              <a:ext uri="{FF2B5EF4-FFF2-40B4-BE49-F238E27FC236}">
                <a16:creationId xmlns:a16="http://schemas.microsoft.com/office/drawing/2014/main" xmlns="" id="{277BD92F-FC94-4B4B-86C8-687FD3AA7842}"/>
              </a:ext>
            </a:extLst>
          </p:cNvPr>
          <p:cNvPicPr>
            <a:picLocks noChangeAspect="1"/>
          </p:cNvPicPr>
          <p:nvPr/>
        </p:nvPicPr>
        <p:blipFill>
          <a:blip r:embed="rId3"/>
          <a:stretch>
            <a:fillRect/>
          </a:stretch>
        </p:blipFill>
        <p:spPr>
          <a:xfrm>
            <a:off x="4791522" y="2117015"/>
            <a:ext cx="6489819" cy="2644600"/>
          </a:xfrm>
          <a:prstGeom prst="rect">
            <a:avLst/>
          </a:prstGeom>
        </p:spPr>
      </p:pic>
    </p:spTree>
    <p:extLst>
      <p:ext uri="{BB962C8B-B14F-4D97-AF65-F5344CB8AC3E}">
        <p14:creationId xmlns:p14="http://schemas.microsoft.com/office/powerpoint/2010/main" val="4050793261"/>
      </p:ext>
    </p:extLst>
  </p:cSld>
  <p:clrMapOvr>
    <a:masterClrMapping/>
  </p:clrMapOvr>
  <mc:AlternateContent xmlns:mc="http://schemas.openxmlformats.org/markup-compatibility/2006" xmlns:p14="http://schemas.microsoft.com/office/powerpoint/2010/main">
    <mc:Choice Requires="p14">
      <p:transition spd="slow" p14:dur="2000" advTm="5855"/>
    </mc:Choice>
    <mc:Fallback xmlns="">
      <p:transition spd="slow" advTm="585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379F11E2-8BA5-4C5C-AE7C-361E5EA01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xmlns=""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xmlns="" id="{7C00E1DA-EC7C-40FC-95E3-11FDCD2E42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r>
              <a:rPr lang="en-US" dirty="0">
                <a:solidFill>
                  <a:srgbClr val="FFFFFF"/>
                </a:solidFill>
              </a:rPr>
              <a:t/>
            </a: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xmlns=""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morris </a:t>
            </a:r>
          </a:p>
          <a:p>
            <a:pPr algn="r"/>
            <a:r>
              <a:rPr lang="en-US" sz="4400" dirty="0">
                <a:solidFill>
                  <a:schemeClr val="bg2"/>
                </a:solidFill>
              </a:rPr>
              <a:t>Abuubakry ali </a:t>
            </a:r>
          </a:p>
          <a:p>
            <a:pPr algn="r"/>
            <a:r>
              <a:rPr lang="en-US" sz="4400" dirty="0">
                <a:solidFill>
                  <a:schemeClr val="bg2"/>
                </a:solidFill>
              </a:rPr>
              <a:t>Manjari shukla</a:t>
            </a:r>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xmlns="" id="{9A421166-2996-41A7-B094-AE5316F347D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xmlns="" id="{FDBB1B92-A3EB-43E4-8FAB-D20E8ED14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3F3972F4-FE7E-48EA-AAD8-9BE5750A66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221614E5-870B-4D5E-A43B-8FF7E53234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2000" advTm="3972"/>
    </mc:Choice>
    <mc:Fallback xmlns="">
      <p:transition spd="slow" advTm="39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FF5613-CCF5-E945-956F-6F84120909C0}"/>
              </a:ext>
            </a:extLst>
          </p:cNvPr>
          <p:cNvSpPr>
            <a:spLocks noGrp="1"/>
          </p:cNvSpPr>
          <p:nvPr>
            <p:ph type="title"/>
          </p:nvPr>
        </p:nvSpPr>
        <p:spPr>
          <a:xfrm>
            <a:off x="581192" y="702156"/>
            <a:ext cx="11029616" cy="1013800"/>
          </a:xfrm>
        </p:spPr>
        <p:txBody>
          <a:bodyPr>
            <a:normAutofit/>
          </a:bodyPr>
          <a:lstStyle/>
          <a:p>
            <a:r>
              <a:rPr lang="en-US" dirty="0">
                <a:solidFill>
                  <a:srgbClr val="FFFEFF"/>
                </a:solidFill>
              </a:rPr>
              <a:t>Objectives </a:t>
            </a:r>
          </a:p>
        </p:txBody>
      </p:sp>
      <p:graphicFrame>
        <p:nvGraphicFramePr>
          <p:cNvPr id="89" name="Content Placeholder 2">
            <a:extLst>
              <a:ext uri="{FF2B5EF4-FFF2-40B4-BE49-F238E27FC236}">
                <a16:creationId xmlns:a16="http://schemas.microsoft.com/office/drawing/2014/main" xmlns=""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mc:AlternateContent xmlns:mc="http://schemas.openxmlformats.org/markup-compatibility/2006" xmlns:p14="http://schemas.microsoft.com/office/powerpoint/2010/main">
    <mc:Choice Requires="p14">
      <p:transition spd="slow" p14:dur="2000" advTm="1223"/>
    </mc:Choice>
    <mc:Fallback xmlns="">
      <p:transition spd="slow" advTm="12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xmlns="" id="{1D717798-8BAA-4099-9D3A-90FA73CA3B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xmlns="" id="{2FDB9816-CB1F-41E6-A9DC-487985756E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xmlns="" id="{33887CCD-73DA-4045-8282-893DA4F039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xmlns="" id="{EBCECAB9-42CA-473A-8872-E45E7F34EB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xmlns="" id="{1481839B-0DC3-4197-A213-925857DAAB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89820099-7FE7-9A44-803E-306DE1B64919}"/>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What is Aml and KYC?</a:t>
            </a:r>
          </a:p>
        </p:txBody>
      </p:sp>
      <p:sp>
        <p:nvSpPr>
          <p:cNvPr id="48" name="Rectangle 47">
            <a:extLst>
              <a:ext uri="{FF2B5EF4-FFF2-40B4-BE49-F238E27FC236}">
                <a16:creationId xmlns:a16="http://schemas.microsoft.com/office/drawing/2014/main" xmlns="" id="{052D6A9E-4C52-4330-BB5E-CD9074D088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Fingerprint | Free SVG">
            <a:extLst>
              <a:ext uri="{FF2B5EF4-FFF2-40B4-BE49-F238E27FC236}">
                <a16:creationId xmlns:a16="http://schemas.microsoft.com/office/drawing/2014/main" xmlns=""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xmlns="" id="{C19DFD0A-82E8-4F3A-907A-A4A5986171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Checkbox Crossed">
            <a:extLst>
              <a:ext uri="{FF2B5EF4-FFF2-40B4-BE49-F238E27FC236}">
                <a16:creationId xmlns:a16="http://schemas.microsoft.com/office/drawing/2014/main" xmlns="" id="{D15DEBB0-773F-8447-A489-DD00FEB0D00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xmlns="" id="{FFB8B602-B4DC-4797-8173-5C3902A7FC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Checkbox Checked">
            <a:extLst>
              <a:ext uri="{FF2B5EF4-FFF2-40B4-BE49-F238E27FC236}">
                <a16:creationId xmlns:a16="http://schemas.microsoft.com/office/drawing/2014/main" xmlns="" id="{0A2C85F4-6EA6-0B48-A780-7BB072FEC27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xmlns="" id="{CFFB103B-7BEE-0043-AB49-EE954207FA1D}"/>
              </a:ext>
            </a:extLst>
          </p:cNvPr>
          <p:cNvSpPr>
            <a:spLocks noGrp="1"/>
          </p:cNvSpPr>
          <p:nvPr>
            <p:ph idx="1"/>
          </p:nvPr>
        </p:nvSpPr>
        <p:spPr>
          <a:xfrm>
            <a:off x="6187977" y="2180496"/>
            <a:ext cx="5557490" cy="4045683"/>
          </a:xfrm>
        </p:spPr>
        <p:txBody>
          <a:bodyPr>
            <a:normAutofit/>
          </a:bodyPr>
          <a:lstStyle/>
          <a:p>
            <a:r>
              <a:rPr lang="en-US" dirty="0"/>
              <a:t>AML refers to the global laws, regulations, and procedures that are in place to prevent the act of producing income through illegal activities </a:t>
            </a:r>
          </a:p>
          <a:p>
            <a:r>
              <a:rPr lang="en-US" dirty="0"/>
              <a:t>KYC are the certain details that a business keeps as an end criteria for the identification of customers who are interested in doing business.</a:t>
            </a:r>
          </a:p>
          <a:p>
            <a:r>
              <a:rPr lang="en-US" dirty="0"/>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mc:AlternateContent xmlns:mc="http://schemas.openxmlformats.org/markup-compatibility/2006" xmlns:p14="http://schemas.microsoft.com/office/powerpoint/2010/main">
    <mc:Choice Requires="p14">
      <p:transition spd="slow" p14:dur="2000" advTm="26029"/>
    </mc:Choice>
    <mc:Fallback xmlns="">
      <p:transition spd="slow" advTm="2602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xmlns=""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Content Placeholder 5" descr="SmartArt">
            <a:extLst>
              <a:ext uri="{FF2B5EF4-FFF2-40B4-BE49-F238E27FC236}">
                <a16:creationId xmlns:a16="http://schemas.microsoft.com/office/drawing/2014/main" xmlns=""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xmlns=""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xmlns=""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xmlns=""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2000" advTm="887"/>
    </mc:Choice>
    <mc:Fallback xmlns="">
      <p:transition spd="slow" advTm="88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040558-A365-4CCE-92FA-5A48CD98F9C9}"/>
              </a:ext>
            </a:extLst>
          </p:cNvPr>
          <p:cNvSpPr>
            <a:spLocks noGrp="1"/>
          </p:cNvSpPr>
          <p:nvPr>
            <p:ph type="title"/>
          </p:nvPr>
        </p:nvSpPr>
        <p:spPr>
          <a:xfrm>
            <a:off x="581192" y="702156"/>
            <a:ext cx="11029616" cy="1013800"/>
          </a:xfrm>
        </p:spPr>
        <p:txBody>
          <a:bodyPr>
            <a:normAutofit/>
          </a:bodyPr>
          <a:lstStyle/>
          <a:p>
            <a:r>
              <a:rPr lang="en-US" dirty="0"/>
              <a:t>How Can Blockchain Help?</a:t>
            </a:r>
          </a:p>
        </p:txBody>
      </p:sp>
      <p:sp>
        <p:nvSpPr>
          <p:cNvPr id="49" name="Rectangle 48">
            <a:extLst>
              <a:ext uri="{FF2B5EF4-FFF2-40B4-BE49-F238E27FC236}">
                <a16:creationId xmlns:a16="http://schemas.microsoft.com/office/drawing/2014/main" xmlns="" id="{3FE9758B-E361-4084-8D9F-729FA6C4AD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2" descr="Timeline&#10;&#10;Description automatically generated">
            <a:extLst>
              <a:ext uri="{FF2B5EF4-FFF2-40B4-BE49-F238E27FC236}">
                <a16:creationId xmlns:a16="http://schemas.microsoft.com/office/drawing/2014/main" xmlns=""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533" y="2070992"/>
            <a:ext cx="7492122" cy="42937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xmlns="" id="{81E592E1-99DF-4294-A2E9-EF46299BD3F4}"/>
              </a:ext>
            </a:extLst>
          </p:cNvPr>
          <p:cNvGraphicFramePr>
            <a:graphicFrameLocks noGrp="1"/>
          </p:cNvGraphicFramePr>
          <p:nvPr>
            <p:ph idx="1"/>
            <p:extLst>
              <p:ext uri="{D42A27DB-BD31-4B8C-83A1-F6EECF244321}">
                <p14:modId xmlns:p14="http://schemas.microsoft.com/office/powerpoint/2010/main" val="977534871"/>
              </p:ext>
            </p:extLst>
          </p:nvPr>
        </p:nvGraphicFramePr>
        <p:xfrm>
          <a:off x="8672945" y="2180496"/>
          <a:ext cx="2937860"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mc:AlternateContent xmlns:mc="http://schemas.openxmlformats.org/markup-compatibility/2006" xmlns:p14="http://schemas.microsoft.com/office/powerpoint/2010/main">
    <mc:Choice Requires="p14">
      <p:transition spd="slow" p14:dur="2000" advTm="26513"/>
    </mc:Choice>
    <mc:Fallback xmlns="">
      <p:transition spd="slow" advTm="2651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xmlns="" id="{CE8BCA1D-ACDF-4D63-9AA0-366C4F8553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67F20060-3BCE-3248-AC52-6DD6C8666BD6}"/>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Building the KYC System </a:t>
            </a:r>
          </a:p>
        </p:txBody>
      </p:sp>
      <p:sp>
        <p:nvSpPr>
          <p:cNvPr id="77" name="Rectangle 76">
            <a:extLst>
              <a:ext uri="{FF2B5EF4-FFF2-40B4-BE49-F238E27FC236}">
                <a16:creationId xmlns:a16="http://schemas.microsoft.com/office/drawing/2014/main" xmlns="" id="{5DB82E3F-D9C4-42E7-AABF-D760C2F561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xmlns="" id="{5F145784-B126-48E6-B33B-0BEA2EBF1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xmlns="" id="{06AD7FED-ECA8-4F84-9067-C1B1E9610F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xmlns="" id="{74DF12F2-5059-41AC-A8BD-D5E115CDC2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xmlns=""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0597"/>
    </mc:Choice>
    <mc:Fallback xmlns="">
      <p:transition spd="slow" advTm="2059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xmlns="" id="{48E96387-12F1-45E4-9322-ABBF2EE040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A9F421DD-DE4E-4547-A904-3F80E25E3F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xmlns="" id="{09985DEC-1215-4209-9708-B45CC97740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xmlns="" id="{90EB7086-616E-4D44-94BE-D0F7635617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xmlns="" id="{A56981F2-287B-4FF9-ADF9-BA62CF2DBF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xmlns="" id="{D95AF059-591A-A548-A8CF-0B5453C22960}"/>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1610618" y="1440873"/>
            <a:ext cx="8965743" cy="4953573"/>
          </a:xfrm>
          <a:prstGeom prst="rect">
            <a:avLst/>
          </a:prstGeom>
        </p:spPr>
      </p:pic>
    </p:spTree>
    <p:custDataLst>
      <p:tags r:id="rId1"/>
    </p:custDataLst>
    <p:extLst>
      <p:ext uri="{BB962C8B-B14F-4D97-AF65-F5344CB8AC3E}">
        <p14:creationId xmlns:p14="http://schemas.microsoft.com/office/powerpoint/2010/main" val="3635591063"/>
      </p:ext>
    </p:extLst>
  </p:cSld>
  <p:clrMapOvr>
    <a:masterClrMapping/>
  </p:clrMapOvr>
  <mc:AlternateContent xmlns:mc="http://schemas.openxmlformats.org/markup-compatibility/2006" xmlns:p14="http://schemas.microsoft.com/office/powerpoint/2010/main">
    <mc:Choice Requires="p14">
      <p:transition spd="slow" p14:dur="2000" advTm="193700"/>
    </mc:Choice>
    <mc:Fallback xmlns="">
      <p:transition spd="slow" advTm="1937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4604" objId="9"/>
        <p14:stopEvt time="184036" objId="9"/>
        <p14:playEvt time="189016" objId="9"/>
        <p14:stopEvt time="193700" objId="9"/>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8E96387-12F1-45E4-9322-ABBF2EE040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xmlns="" id="{A9F421DD-DE4E-4547-A904-3F80E25E3F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xmlns="" id="{09985DEC-1215-4209-9708-B45CC97740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xmlns="" id="{90EB7086-616E-4D44-94BE-D0F7635617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xmlns="" id="{A56981F2-287B-4FF9-ADF9-BA62CF2DBF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a:solidFill>
                  <a:schemeClr val="accent1"/>
                </a:solidFill>
              </a:rPr>
              <a:t>Kyc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xmlns=""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mc:AlternateContent xmlns:mc="http://schemas.openxmlformats.org/markup-compatibility/2006" xmlns:p14="http://schemas.microsoft.com/office/powerpoint/2010/main">
    <mc:Choice Requires="p14">
      <p:transition spd="slow" p14:dur="2000" advTm="209438"/>
    </mc:Choice>
    <mc:Fallback xmlns="">
      <p:transition spd="slow" advTm="2094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mod="1">
    <p:ext uri="{E180D4A7-C9FB-4DFB-919C-405C955672EB}">
      <p14:showEvtLst xmlns:p14="http://schemas.microsoft.com/office/powerpoint/2010/main">
        <p14:playEvt time="6007" objId="4"/>
        <p14:stopEvt time="205536"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DFB25A-3134-6C4F-9CB8-4D04C6AABA36}"/>
              </a:ext>
            </a:extLst>
          </p:cNvPr>
          <p:cNvSpPr>
            <a:spLocks noGrp="1"/>
          </p:cNvSpPr>
          <p:nvPr>
            <p:ph type="title"/>
          </p:nvPr>
        </p:nvSpPr>
        <p:spPr>
          <a:xfrm>
            <a:off x="581192" y="702156"/>
            <a:ext cx="11029616" cy="1013800"/>
          </a:xfrm>
        </p:spPr>
        <p:txBody>
          <a:bodyPr>
            <a:normAutofit/>
          </a:bodyPr>
          <a:lstStyle/>
          <a:p>
            <a:r>
              <a:rPr lang="en-US" dirty="0"/>
              <a:t>Limitations &amp; Next steps…</a:t>
            </a:r>
          </a:p>
        </p:txBody>
      </p:sp>
      <p:sp>
        <p:nvSpPr>
          <p:cNvPr id="24" name="Rectangle 22">
            <a:extLst>
              <a:ext uri="{FF2B5EF4-FFF2-40B4-BE49-F238E27FC236}">
                <a16:creationId xmlns:a16="http://schemas.microsoft.com/office/drawing/2014/main" xmlns="" id="{3FE9758B-E361-4084-8D9F-729FA6C4AD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graphical user interface&#10;&#10;Description automatically generated">
            <a:extLst>
              <a:ext uri="{FF2B5EF4-FFF2-40B4-BE49-F238E27FC236}">
                <a16:creationId xmlns:a16="http://schemas.microsoft.com/office/drawing/2014/main" xmlns="" id="{C4E38BE6-C25F-EE4B-8357-6B29D43BCC13}"/>
              </a:ext>
            </a:extLst>
          </p:cNvPr>
          <p:cNvPicPr>
            <a:picLocks noChangeAspect="1"/>
          </p:cNvPicPr>
          <p:nvPr/>
        </p:nvPicPr>
        <p:blipFill rotWithShape="1">
          <a:blip r:embed="rId3"/>
          <a:srcRect l="16357" r="32643" b="1"/>
          <a:stretch/>
        </p:blipFill>
        <p:spPr>
          <a:xfrm>
            <a:off x="1637583" y="2361056"/>
            <a:ext cx="3001808" cy="3649219"/>
          </a:xfrm>
          <a:prstGeom prst="rect">
            <a:avLst/>
          </a:prstGeom>
        </p:spPr>
      </p:pic>
      <p:sp>
        <p:nvSpPr>
          <p:cNvPr id="18" name="Content Placeholder 2">
            <a:extLst>
              <a:ext uri="{FF2B5EF4-FFF2-40B4-BE49-F238E27FC236}">
                <a16:creationId xmlns:a16="http://schemas.microsoft.com/office/drawing/2014/main" xmlns="" id="{F4DAEF66-4195-6142-B1BB-E2662D406509}"/>
              </a:ext>
            </a:extLst>
          </p:cNvPr>
          <p:cNvSpPr>
            <a:spLocks noGrp="1"/>
          </p:cNvSpPr>
          <p:nvPr>
            <p:ph idx="1"/>
          </p:nvPr>
        </p:nvSpPr>
        <p:spPr>
          <a:xfrm>
            <a:off x="6335805" y="2180496"/>
            <a:ext cx="5275001" cy="4045683"/>
          </a:xfrm>
        </p:spPr>
        <p:txBody>
          <a:bodyPr>
            <a:normAutofit/>
          </a:bodyPr>
          <a:lstStyle/>
          <a:p>
            <a:r>
              <a:rPr lang="en-US" dirty="0"/>
              <a:t>The clientloop function is stored on the chain which will incur costs. However if the database is small this would be sufficient. If the database is large, it may be more cost effective to use a mapping to manage this function </a:t>
            </a:r>
          </a:p>
          <a:p>
            <a:r>
              <a:rPr lang="en-US" dirty="0"/>
              <a:t>The checkvalidity function does not work well on the test environment </a:t>
            </a:r>
          </a:p>
          <a:p>
            <a:r>
              <a:rPr lang="en-US" dirty="0"/>
              <a:t>Date format for the end date is stored as timestamp on the blockchain</a:t>
            </a:r>
          </a:p>
        </p:txBody>
      </p:sp>
    </p:spTree>
    <p:extLst>
      <p:ext uri="{BB962C8B-B14F-4D97-AF65-F5344CB8AC3E}">
        <p14:creationId xmlns:p14="http://schemas.microsoft.com/office/powerpoint/2010/main" val="428461688"/>
      </p:ext>
    </p:extLst>
  </p:cSld>
  <p:clrMapOvr>
    <a:masterClrMapping/>
  </p:clrMapOvr>
  <mc:AlternateContent xmlns:mc="http://schemas.openxmlformats.org/markup-compatibility/2006" xmlns:p14="http://schemas.microsoft.com/office/powerpoint/2010/main">
    <mc:Choice Requires="p14">
      <p:transition spd="slow" p14:dur="2000" advTm="73477"/>
    </mc:Choice>
    <mc:Fallback xmlns="">
      <p:transition spd="slow" advTm="7347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9"/>
</p:tagLst>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TotalTime>
  <Words>1029</Words>
  <Application>Microsoft Office PowerPoint</Application>
  <PresentationFormat>Widescreen</PresentationFormat>
  <Paragraphs>126</Paragraphs>
  <Slides>11</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Command line interface</vt:lpstr>
      <vt:lpstr>Kyc contract demo</vt:lpstr>
      <vt:lpstr>Limitations &amp; Next steps…</vt:lpstr>
      <vt:lpstr>Conclusion </vt:lpstr>
      <vt:lpstr>Thank You!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Manjari Shukla</cp:lastModifiedBy>
  <cp:revision>2</cp:revision>
  <dcterms:created xsi:type="dcterms:W3CDTF">2020-11-25T01:10:38Z</dcterms:created>
  <dcterms:modified xsi:type="dcterms:W3CDTF">2020-11-25T01:21:56Z</dcterms:modified>
</cp:coreProperties>
</file>